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8" r:id="rId4"/>
    <p:sldId id="260" r:id="rId5"/>
    <p:sldId id="273" r:id="rId6"/>
    <p:sldId id="274" r:id="rId7"/>
    <p:sldId id="261" r:id="rId8"/>
    <p:sldId id="263" r:id="rId9"/>
    <p:sldId id="262" r:id="rId10"/>
    <p:sldId id="264" r:id="rId11"/>
    <p:sldId id="272" r:id="rId12"/>
    <p:sldId id="266" r:id="rId13"/>
    <p:sldId id="267" r:id="rId14"/>
    <p:sldId id="271" r:id="rId15"/>
    <p:sldId id="269" r:id="rId16"/>
    <p:sldId id="268" r:id="rId17"/>
    <p:sldId id="270" r:id="rId18"/>
    <p:sldId id="275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16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11" d="100"/>
          <a:sy n="111" d="100"/>
        </p:scale>
        <p:origin x="-736" y="-104"/>
      </p:cViewPr>
      <p:guideLst>
        <p:guide orient="horz" pos="764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9555" y="2334455"/>
            <a:ext cx="7582047" cy="2154883"/>
          </a:xfrm>
        </p:spPr>
        <p:txBody>
          <a:bodyPr/>
          <a:lstStyle>
            <a:lvl1pPr marL="0" indent="0" algn="ctr">
              <a:buNone/>
              <a:defRPr>
                <a:solidFill>
                  <a:srgbClr val="C0162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1903251" y="178449"/>
            <a:ext cx="7240749" cy="76627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Cambria"/>
                <a:ea typeface="+mj-ea"/>
                <a:cs typeface="Cambria"/>
              </a:defRPr>
            </a:lvl1pPr>
          </a:lstStyle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434588" y="1179511"/>
            <a:ext cx="8274823" cy="884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1" kern="1200">
                <a:solidFill>
                  <a:srgbClr val="C0162A"/>
                </a:solidFill>
                <a:latin typeface="Cambria"/>
                <a:ea typeface="+mn-ea"/>
                <a:cs typeface="Cambria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Cambria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Cambria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Cambria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Cambria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55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1903251" y="178449"/>
            <a:ext cx="7240749" cy="76627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Cambria"/>
                <a:ea typeface="+mj-ea"/>
                <a:cs typeface="Cambri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5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8010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8010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1903251" y="178449"/>
            <a:ext cx="7240749" cy="76627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Cambria"/>
                <a:ea typeface="+mj-ea"/>
                <a:cs typeface="Cambri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93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7820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7641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7820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077641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903251" y="178449"/>
            <a:ext cx="7240749" cy="76627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Cambria"/>
                <a:ea typeface="+mj-ea"/>
                <a:cs typeface="Cambri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92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 userDrawn="1"/>
        </p:nvSpPr>
        <p:spPr>
          <a:xfrm>
            <a:off x="1903251" y="178449"/>
            <a:ext cx="7240749" cy="76627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Cambria"/>
                <a:ea typeface="+mj-ea"/>
                <a:cs typeface="Cambri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9722" y="-6551"/>
            <a:ext cx="9167090" cy="1110685"/>
          </a:xfrm>
          <a:prstGeom prst="rect">
            <a:avLst/>
          </a:prstGeom>
          <a:solidFill>
            <a:srgbClr val="001E3D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/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Cambria"/>
              <a:ea typeface="+mn-ea"/>
              <a:cs typeface="+mn-cs"/>
            </a:endParaRPr>
          </a:p>
        </p:txBody>
      </p:sp>
      <p:pic>
        <p:nvPicPr>
          <p:cNvPr id="8" name="Picture 6" descr="CU logo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58" y="205368"/>
            <a:ext cx="671230" cy="68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001352" y="-6551"/>
            <a:ext cx="7156015" cy="1110685"/>
          </a:xfrm>
          <a:prstGeom prst="rect">
            <a:avLst/>
          </a:prstGeom>
          <a:solidFill>
            <a:srgbClr val="001E3D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/>
        </p:spPr>
        <p:txBody>
          <a:bodyPr anchor="ctr"/>
          <a:lstStyle/>
          <a:p>
            <a:pPr algn="ctr">
              <a:defRPr/>
            </a:pPr>
            <a:endParaRPr lang="en-US" sz="4400" b="1" dirty="0">
              <a:solidFill>
                <a:schemeClr val="bg1"/>
              </a:solidFill>
              <a:latin typeface="Cambria"/>
              <a:ea typeface="+mn-ea"/>
              <a:cs typeface="+mn-cs"/>
            </a:endParaRPr>
          </a:p>
        </p:txBody>
      </p:sp>
      <p:pic>
        <p:nvPicPr>
          <p:cNvPr id="11" name="Picture 10" descr="ESE logo 4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8" y="152122"/>
            <a:ext cx="1630104" cy="77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4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mbri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C0162A"/>
          </a:solidFill>
          <a:latin typeface="Cambri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0000FF"/>
          </a:solidFill>
          <a:latin typeface="Cambri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tx1"/>
          </a:solidFill>
          <a:latin typeface="Cambri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C0162A"/>
          </a:solidFill>
          <a:latin typeface="Cambri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111/iej.12741/full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onlinelibrary.wiley.com/doi/10.1111/iej.12781/ful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.who.int/en/about-us/governance/regional-committee-for-europe/past-sessions/sixty-first-session/documentation/working-documents/wd14-european-strategic-action-plan-on-antibiotic-resistance" TargetMode="External"/><Relationship Id="rId4" Type="http://schemas.openxmlformats.org/officeDocument/2006/relationships/hyperlink" Target="http://www.euro.who.int/en/health-topics/disease-prevention/antimicrobial-resistance/policy/european-strategic-action-plan" TargetMode="External"/><Relationship Id="rId5" Type="http://schemas.openxmlformats.org/officeDocument/2006/relationships/hyperlink" Target="https://www.gov.uk/government/publications/european-strategic-action-plan-on-antibiotic-resistance-published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ecdc.europa.eu/en/publications-data/directory-guidance-prevention-and-control/antimicrobial-resistance-strategies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.who.int/en/about-us/governance/regional-committee-for-europe/past-sessions/sixty-first-session/documentation/working-documents/wd14-european-strategic-action-plan-on-antibiotic-resistance" TargetMode="External"/><Relationship Id="rId4" Type="http://schemas.openxmlformats.org/officeDocument/2006/relationships/hyperlink" Target="http://www.who.int/campaigns/world-antibiotic-awareness-week/2017/event/en/" TargetMode="External"/><Relationship Id="rId5" Type="http://schemas.openxmlformats.org/officeDocument/2006/relationships/hyperlink" Target="https://www.gov.uk/government/collections/european-antibiotic-awareness-day-resources" TargetMode="External"/><Relationship Id="rId6" Type="http://schemas.openxmlformats.org/officeDocument/2006/relationships/hyperlink" Target="http://www.euro.who.int/en/health-topics/disease-prevention/antimicrobial-resistance/policy/european-strategic-action-plan" TargetMode="Externa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who.int/campaigns/world-antibiotic-awareness-week/2017/infographics/en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who.int/campaigns/world-antibiotic-awareness-week/en/" TargetMode="Externa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3363" y="2334455"/>
            <a:ext cx="8403115" cy="2154883"/>
          </a:xfrm>
        </p:spPr>
        <p:txBody>
          <a:bodyPr/>
          <a:lstStyle/>
          <a:p>
            <a:r>
              <a:rPr lang="en-US" dirty="0" smtClean="0"/>
              <a:t>To promote the appropriate use of local and systemic antibiotics in </a:t>
            </a:r>
            <a:r>
              <a:rPr lang="en-US" dirty="0" smtClean="0"/>
              <a:t>Endodontics and prevent their misuse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102519"/>
            <a:ext cx="914400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4200" b="1" dirty="0" smtClean="0"/>
              <a:t>ESE Antibiotic Awareness </a:t>
            </a:r>
            <a:r>
              <a:rPr lang="en-US" sz="4200" b="1" dirty="0"/>
              <a:t>C</a:t>
            </a:r>
            <a:r>
              <a:rPr lang="en-US" sz="4200" b="1" dirty="0" smtClean="0"/>
              <a:t>ampaign</a:t>
            </a:r>
            <a:endParaRPr lang="en-US" sz="4200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58683" y="0"/>
            <a:ext cx="7285317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FFFFFF"/>
                </a:solidFill>
              </a:rPr>
              <a:t>European Society of Endodontology</a:t>
            </a:r>
            <a:endParaRPr lang="en-US" sz="3400" b="1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417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9600" dirty="0">
                <a:solidFill>
                  <a:srgbClr val="000000"/>
                </a:solidFill>
              </a:rPr>
              <a:t>What </a:t>
            </a:r>
            <a:r>
              <a:rPr lang="en-GB" sz="9600" dirty="0" smtClean="0">
                <a:solidFill>
                  <a:srgbClr val="000000"/>
                </a:solidFill>
              </a:rPr>
              <a:t>the ESE is doing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115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>
                <a:solidFill>
                  <a:srgbClr val="000090"/>
                </a:solidFill>
              </a:rPr>
              <a:t>Developing and coordinating an antibiotic awareness campaign to help prevent the development and spread of antibiotic resistance by: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 smtClean="0">
              <a:solidFill>
                <a:srgbClr val="000090"/>
              </a:solidFill>
            </a:endParaRPr>
          </a:p>
          <a:p>
            <a:pPr marL="628650" indent="-358775" algn="l" defTabSz="2086204">
              <a:lnSpc>
                <a:spcPct val="120000"/>
              </a:lnSpc>
              <a:spcBef>
                <a:spcPts val="600"/>
              </a:spcBef>
              <a:buClr>
                <a:srgbClr val="C0162A"/>
              </a:buClr>
              <a:buFont typeface="+mj-lt"/>
              <a:buAutoNum type="arabicPeriod" startAt="3"/>
              <a:defRPr/>
            </a:pPr>
            <a:r>
              <a:rPr lang="en-GB" sz="8000" dirty="0"/>
              <a:t>Working with </a:t>
            </a:r>
            <a:r>
              <a:rPr lang="en-GB" sz="8000" dirty="0" smtClean="0"/>
              <a:t>its individual specialist, certified and guest members </a:t>
            </a:r>
            <a:r>
              <a:rPr lang="en-GB" sz="8000" dirty="0"/>
              <a:t>with the aim of </a:t>
            </a:r>
            <a:r>
              <a:rPr lang="en-GB" sz="8000" dirty="0" smtClean="0"/>
              <a:t>promoting the appropriate use of antibiotics by referring practitioners and other healthcare professionals;</a:t>
            </a:r>
            <a:endParaRPr lang="en-GB" sz="8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63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9600" dirty="0">
                <a:solidFill>
                  <a:srgbClr val="000000"/>
                </a:solidFill>
              </a:rPr>
              <a:t>What </a:t>
            </a:r>
            <a:r>
              <a:rPr lang="en-GB" sz="9600" dirty="0" smtClean="0">
                <a:solidFill>
                  <a:srgbClr val="000000"/>
                </a:solidFill>
              </a:rPr>
              <a:t>the ESE is doing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115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>
                <a:solidFill>
                  <a:srgbClr val="000090"/>
                </a:solidFill>
              </a:rPr>
              <a:t>Developing and coordinating an antibiotic awareness campaign to help prevent the development and spread of antibiotic resistance by: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 smtClean="0">
              <a:solidFill>
                <a:srgbClr val="000090"/>
              </a:solidFill>
            </a:endParaRPr>
          </a:p>
          <a:p>
            <a:pPr marL="628650" indent="-358775" algn="l" defTabSz="2086204">
              <a:lnSpc>
                <a:spcPct val="120000"/>
              </a:lnSpc>
              <a:spcBef>
                <a:spcPts val="600"/>
              </a:spcBef>
              <a:buClr>
                <a:srgbClr val="C0162A"/>
              </a:buClr>
              <a:buFont typeface="+mj-lt"/>
              <a:buAutoNum type="arabicPeriod" startAt="4"/>
              <a:defRPr/>
            </a:pPr>
            <a:r>
              <a:rPr lang="en-GB" sz="8000" dirty="0" smtClean="0"/>
              <a:t>Running a social media campaign </a:t>
            </a:r>
            <a:r>
              <a:rPr lang="en-GB" sz="8000" dirty="0"/>
              <a:t>to promote the appropriate use of </a:t>
            </a:r>
            <a:r>
              <a:rPr lang="en-GB" sz="8000" dirty="0" smtClean="0"/>
              <a:t>antibiotics in Endodontics via Facebook, LinkedIn and Twitter with the aim of informing healthcare professionals, </a:t>
            </a:r>
            <a:r>
              <a:rPr lang="en-GB" sz="8000" dirty="0" smtClean="0"/>
              <a:t>dental/medical organisations, the </a:t>
            </a:r>
            <a:r>
              <a:rPr lang="en-GB" sz="8000" dirty="0" smtClean="0"/>
              <a:t>public, and the press/media;</a:t>
            </a:r>
            <a:endParaRPr lang="en-GB" sz="8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439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Resources and information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115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/>
              <a:t>The ESE has published a Position Statement on  “The use of antibiotics in Endodontics”, see:</a:t>
            </a:r>
            <a:endParaRPr lang="en-GB" sz="8000" dirty="0"/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>
                <a:hlinkClick r:id="rId2"/>
              </a:rPr>
              <a:t>ESE Position Statement on use of antibiotics in Endodontics</a:t>
            </a:r>
            <a:endParaRPr lang="en-GB" sz="8000" dirty="0" smtClean="0"/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 smtClean="0">
              <a:solidFill>
                <a:srgbClr val="00009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/>
              <a:t>The ESE has also been associated with a review paper on “Antibiotics in Endodontics”, see: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>
                <a:solidFill>
                  <a:srgbClr val="000090"/>
                </a:solidFill>
                <a:hlinkClick r:id="rId3"/>
              </a:rPr>
              <a:t>Antibiotics in Endodontics: a review</a:t>
            </a:r>
            <a:endParaRPr lang="en-GB" sz="8000" dirty="0" smtClean="0">
              <a:solidFill>
                <a:srgbClr val="00009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5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Resources and information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9600" dirty="0" smtClean="0"/>
              <a:t>For other sources of information, see: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2800" dirty="0" smtClean="0"/>
          </a:p>
          <a:p>
            <a:pPr marL="449263" algn="l" defTabSz="449263"/>
            <a:r>
              <a:rPr lang="en-GB" sz="7200" u="sng" dirty="0" smtClean="0">
                <a:hlinkClick r:id="rId2"/>
              </a:rPr>
              <a:t>Antimicrobial resistance strategies and action plans</a:t>
            </a:r>
            <a:endParaRPr lang="en-GB" sz="7200" dirty="0"/>
          </a:p>
          <a:p>
            <a:pPr marL="449263" algn="l" defTabSz="449263"/>
            <a:r>
              <a:rPr lang="en-GB" sz="7200" dirty="0"/>
              <a:t> </a:t>
            </a:r>
          </a:p>
          <a:p>
            <a:pPr marL="449263" algn="l" defTabSz="449263"/>
            <a:r>
              <a:rPr lang="en-GB" sz="7200" u="sng" dirty="0" smtClean="0">
                <a:hlinkClick r:id="rId3"/>
              </a:rPr>
              <a:t>hEUR/RC61/14 European strategic action plan on antibiotic resistance</a:t>
            </a:r>
            <a:endParaRPr lang="en-GB" sz="7200" dirty="0"/>
          </a:p>
          <a:p>
            <a:pPr marL="449263" algn="l" defTabSz="449263"/>
            <a:r>
              <a:rPr lang="en-GB" sz="5400" dirty="0"/>
              <a:t> </a:t>
            </a:r>
          </a:p>
          <a:p>
            <a:pPr marL="449263" algn="l" defTabSz="449263"/>
            <a:r>
              <a:rPr lang="en-GB" sz="7200" u="sng" dirty="0" smtClean="0">
                <a:hlinkClick r:id="rId4"/>
              </a:rPr>
              <a:t>European strategic action plan</a:t>
            </a:r>
            <a:endParaRPr lang="en-GB" sz="7200" dirty="0"/>
          </a:p>
          <a:p>
            <a:pPr marL="449263" algn="l" defTabSz="449263"/>
            <a:r>
              <a:rPr lang="en-GB" sz="7200" dirty="0"/>
              <a:t> </a:t>
            </a:r>
          </a:p>
          <a:p>
            <a:pPr marL="449263" algn="l" defTabSz="449263"/>
            <a:r>
              <a:rPr lang="en-GB" sz="7200" u="sng" dirty="0" smtClean="0">
                <a:hlinkClick r:id="rId5"/>
              </a:rPr>
              <a:t>European strategic action plan on antibiotic resistance 2011-2016</a:t>
            </a:r>
            <a:endParaRPr lang="en-GB" sz="7200" dirty="0"/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 smtClean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62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8"/>
            <a:ext cx="8608384" cy="2251494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Resources and information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9600" dirty="0" smtClean="0"/>
              <a:t>For other sources of information, see: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2800" dirty="0" smtClean="0"/>
          </a:p>
          <a:p>
            <a:pPr marL="449263" algn="l" defTabSz="449263"/>
            <a:r>
              <a:rPr lang="en-GB" sz="7200" u="sng" dirty="0" smtClean="0">
                <a:solidFill>
                  <a:srgbClr val="0000FF"/>
                </a:solidFill>
                <a:hlinkClick r:id="rId2"/>
              </a:rPr>
              <a:t>Infographics 2017</a:t>
            </a:r>
            <a:endParaRPr lang="en-GB" sz="7200" dirty="0">
              <a:solidFill>
                <a:srgbClr val="0000FF"/>
              </a:solidFill>
            </a:endParaRPr>
          </a:p>
          <a:p>
            <a:pPr marL="449263" algn="l" defTabSz="449263"/>
            <a:endParaRPr lang="en-GB" sz="7200" u="sng" dirty="0" smtClean="0">
              <a:solidFill>
                <a:srgbClr val="0000FF"/>
              </a:solidFill>
              <a:hlinkClick r:id="rId3"/>
            </a:endParaRPr>
          </a:p>
          <a:p>
            <a:pPr marL="449263" algn="l" defTabSz="449263"/>
            <a:r>
              <a:rPr lang="en-GB" sz="7200" dirty="0" smtClean="0">
                <a:solidFill>
                  <a:srgbClr val="0000FF"/>
                </a:solidFill>
                <a:hlinkClick r:id="rId4"/>
              </a:rPr>
              <a:t>Seek advice from a qualified healthcare professional before taking antibiotics</a:t>
            </a:r>
            <a:endParaRPr lang="en-GB" sz="7200" dirty="0" smtClean="0">
              <a:solidFill>
                <a:srgbClr val="0000FF"/>
              </a:solidFill>
            </a:endParaRPr>
          </a:p>
          <a:p>
            <a:pPr marL="449263" algn="l" defTabSz="449263"/>
            <a:endParaRPr lang="en-GB" sz="7200" dirty="0">
              <a:solidFill>
                <a:srgbClr val="0000FF"/>
              </a:solidFill>
            </a:endParaRPr>
          </a:p>
          <a:p>
            <a:pPr marL="449263" algn="l" defTabSz="449263"/>
            <a:r>
              <a:rPr lang="en-GB" sz="7200" dirty="0" smtClean="0">
                <a:solidFill>
                  <a:srgbClr val="0000FF"/>
                </a:solidFill>
                <a:hlinkClick r:id="rId5"/>
              </a:rPr>
              <a:t>NHS England resources</a:t>
            </a:r>
            <a:endParaRPr lang="en-GB" sz="5400" u="sng" dirty="0" smtClean="0">
              <a:hlinkClick r:id="rId6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638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2" y="1212850"/>
            <a:ext cx="8874587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For National Societies</a:t>
            </a:r>
            <a:endParaRPr lang="en-GB" sz="128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9600" dirty="0" smtClean="0">
                <a:solidFill>
                  <a:srgbClr val="000090"/>
                </a:solidFill>
              </a:rPr>
              <a:t>Consider the following actions: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2800" dirty="0" smtClean="0"/>
          </a:p>
          <a:p>
            <a:pPr marL="538163" indent="-268288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Appoint an “antibiotic champion” to lead/drive the campaign;</a:t>
            </a:r>
          </a:p>
          <a:p>
            <a:pPr marL="538163" indent="-268288" algn="l" defTabSz="2086204" fontAlgn="auto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Develop a comprehensive awareness campaign for </a:t>
            </a:r>
            <a:r>
              <a:rPr lang="en-GB" sz="8000" dirty="0" smtClean="0"/>
              <a:t>the dental profession, other healthcare organisations, </a:t>
            </a:r>
            <a:r>
              <a:rPr lang="en-GB" sz="8000" dirty="0" smtClean="0"/>
              <a:t>the public and the </a:t>
            </a:r>
            <a:r>
              <a:rPr lang="en-GB" sz="8000" dirty="0" smtClean="0"/>
              <a:t>press;</a:t>
            </a:r>
            <a:endParaRPr lang="en-GB" sz="8000" dirty="0" smtClean="0"/>
          </a:p>
          <a:p>
            <a:pPr marL="538163" indent="-268288" algn="l" defTabSz="2086204" fontAlgn="auto">
              <a:lnSpc>
                <a:spcPct val="120000"/>
              </a:lnSpc>
              <a:spcBef>
                <a:spcPts val="300"/>
              </a:spcBef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Ensure the campaign has valid key messages that are simple yet effective;</a:t>
            </a:r>
          </a:p>
          <a:p>
            <a:pPr marL="538163" indent="-268288" algn="l" defTabSz="2086204">
              <a:lnSpc>
                <a:spcPct val="120000"/>
              </a:lnSpc>
              <a:spcBef>
                <a:spcPts val="300"/>
              </a:spcBef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Establish what other medical/dental societies have achieved and consider aligning your campaign and using their good practice.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382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2" y="1224537"/>
            <a:ext cx="8874587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For </a:t>
            </a:r>
            <a:r>
              <a:rPr lang="en-GB" sz="11200" dirty="0" smtClean="0">
                <a:solidFill>
                  <a:srgbClr val="000000"/>
                </a:solidFill>
              </a:rPr>
              <a:t>Dental Schools</a:t>
            </a:r>
            <a:endParaRPr lang="en-GB" sz="128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9600" dirty="0" smtClean="0">
                <a:solidFill>
                  <a:srgbClr val="000090"/>
                </a:solidFill>
              </a:rPr>
              <a:t>Consider the following actions: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2800" dirty="0" smtClean="0"/>
          </a:p>
          <a:p>
            <a:pPr marL="538163" indent="-268288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Work with colleagues to review </a:t>
            </a:r>
            <a:r>
              <a:rPr lang="en-GB" sz="8000" dirty="0" smtClean="0"/>
              <a:t>current teaching and training in use of antibiotics in Endodontics at both </a:t>
            </a:r>
            <a:r>
              <a:rPr lang="en-GB" sz="8000" dirty="0" err="1" smtClean="0"/>
              <a:t>UG</a:t>
            </a:r>
            <a:r>
              <a:rPr lang="en-GB" sz="8000" dirty="0" smtClean="0"/>
              <a:t> and PG levels;</a:t>
            </a:r>
          </a:p>
          <a:p>
            <a:pPr marL="538163" indent="-268288" algn="l" defTabSz="2086204" fontAlgn="auto">
              <a:lnSpc>
                <a:spcPct val="120000"/>
              </a:lnSpc>
              <a:spcBef>
                <a:spcPts val="300"/>
              </a:spcBef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Ensure that students are aware of the current crisis in antibiotic </a:t>
            </a:r>
            <a:r>
              <a:rPr lang="en-GB" sz="8000" dirty="0" smtClean="0"/>
              <a:t>resistance and the associated risks;</a:t>
            </a:r>
            <a:endParaRPr lang="en-GB" sz="8000" dirty="0" smtClean="0"/>
          </a:p>
          <a:p>
            <a:pPr marL="538163" indent="-268288" algn="l" defTabSz="2086204">
              <a:lnSpc>
                <a:spcPct val="120000"/>
              </a:lnSpc>
              <a:spcBef>
                <a:spcPts val="300"/>
              </a:spcBef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Ensure </a:t>
            </a:r>
            <a:r>
              <a:rPr lang="en-GB" sz="8000" dirty="0"/>
              <a:t>that students are aware of the </a:t>
            </a:r>
            <a:r>
              <a:rPr lang="en-GB" sz="8000" dirty="0" smtClean="0"/>
              <a:t>need to restrict the use of </a:t>
            </a:r>
            <a:r>
              <a:rPr lang="en-GB" sz="8000" dirty="0"/>
              <a:t>systemic </a:t>
            </a:r>
            <a:r>
              <a:rPr lang="en-GB" sz="8000" dirty="0" smtClean="0"/>
              <a:t>antibiotics </a:t>
            </a:r>
            <a:r>
              <a:rPr lang="en-GB" sz="8000" dirty="0" smtClean="0"/>
              <a:t>in Endodontics to appropriate cases and clinical scenarios.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419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2" y="1212850"/>
            <a:ext cx="8874587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For </a:t>
            </a:r>
            <a:r>
              <a:rPr lang="en-GB" sz="11200" dirty="0" smtClean="0">
                <a:solidFill>
                  <a:srgbClr val="000000"/>
                </a:solidFill>
              </a:rPr>
              <a:t>Dental Schools </a:t>
            </a:r>
            <a:r>
              <a:rPr lang="en-GB" sz="11200" dirty="0" smtClean="0">
                <a:solidFill>
                  <a:srgbClr val="000000"/>
                </a:solidFill>
              </a:rPr>
              <a:t>and National Societies</a:t>
            </a:r>
            <a:endParaRPr lang="en-GB" sz="128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9600" dirty="0" smtClean="0">
                <a:solidFill>
                  <a:srgbClr val="000090"/>
                </a:solidFill>
              </a:rPr>
              <a:t>The future: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2800" dirty="0" smtClean="0"/>
          </a:p>
          <a:p>
            <a:pPr marL="538163" indent="-268288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Refresh your awareness campaign each year and align it with World Antibiotic Awareness Week, normally mid</a:t>
            </a:r>
            <a:r>
              <a:rPr lang="en-GB" sz="8000" dirty="0" smtClean="0"/>
              <a:t>-November;</a:t>
            </a:r>
            <a:endParaRPr lang="en-GB" sz="8000" dirty="0" smtClean="0"/>
          </a:p>
          <a:p>
            <a:pPr marL="538163" indent="-268288" algn="l" defTabSz="2086204" fontAlgn="auto">
              <a:lnSpc>
                <a:spcPct val="120000"/>
              </a:lnSpc>
              <a:spcBef>
                <a:spcPts val="300"/>
              </a:spcBef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Develop an audit tool to evaluate the effectiveness of your campaign and make changes when required;</a:t>
            </a:r>
          </a:p>
          <a:p>
            <a:pPr marL="538163" indent="-268288" algn="l" defTabSz="2086204">
              <a:lnSpc>
                <a:spcPct val="120000"/>
              </a:lnSpc>
              <a:spcBef>
                <a:spcPts val="300"/>
              </a:spcBef>
              <a:buClr>
                <a:srgbClr val="C0162A"/>
              </a:buClr>
              <a:buFont typeface="Arial"/>
              <a:buChar char="•"/>
              <a:defRPr/>
            </a:pPr>
            <a:r>
              <a:rPr lang="en-GB" sz="8000" dirty="0" smtClean="0"/>
              <a:t>Liaise with </a:t>
            </a:r>
            <a:r>
              <a:rPr lang="en-GB" sz="8000" dirty="0" smtClean="0"/>
              <a:t>other dental </a:t>
            </a:r>
            <a:r>
              <a:rPr lang="en-GB" sz="8000" dirty="0" smtClean="0"/>
              <a:t>schools and medical/dental societies and consider aligning your campaign to add value and impact.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79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2" y="1716329"/>
            <a:ext cx="8874587" cy="2231407"/>
          </a:xfrm>
        </p:spPr>
        <p:txBody>
          <a:bodyPr>
            <a:normAutofit fontScale="325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11200" dirty="0" smtClean="0">
                <a:solidFill>
                  <a:srgbClr val="000000"/>
                </a:solidFill>
              </a:rPr>
              <a:t>For </a:t>
            </a:r>
            <a:r>
              <a:rPr lang="en-GB" sz="11200" dirty="0" smtClean="0">
                <a:solidFill>
                  <a:srgbClr val="000000"/>
                </a:solidFill>
              </a:rPr>
              <a:t>help and advice</a:t>
            </a:r>
            <a:endParaRPr lang="en-GB" sz="128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9600" dirty="0" smtClean="0">
                <a:solidFill>
                  <a:srgbClr val="000090"/>
                </a:solidFill>
              </a:rPr>
              <a:t>Contact:</a:t>
            </a:r>
            <a:endParaRPr lang="en-GB" sz="9600" dirty="0" smtClean="0">
              <a:solidFill>
                <a:srgbClr val="00009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2800" dirty="0" smtClean="0"/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/>
              <a:t>Paul Dummer, ESE Secretary – </a:t>
            </a:r>
            <a:r>
              <a:rPr lang="en-GB" sz="8000" dirty="0" err="1" smtClean="0"/>
              <a:t>secretary@e-s-e.eu</a:t>
            </a:r>
            <a:r>
              <a:rPr lang="en-GB" sz="8000" dirty="0" smtClean="0"/>
              <a:t>.</a:t>
            </a:r>
            <a:endParaRPr lang="en-GB" sz="8000" dirty="0" smtClean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6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05" y="2334455"/>
            <a:ext cx="8929110" cy="215488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Join ESE &amp; World Health </a:t>
            </a:r>
            <a:r>
              <a:rPr lang="en-US" sz="2800" dirty="0" err="1" smtClean="0"/>
              <a:t>Organisation</a:t>
            </a:r>
            <a:r>
              <a:rPr lang="en-US" sz="2800" dirty="0" smtClean="0"/>
              <a:t> to promote </a:t>
            </a:r>
          </a:p>
          <a:p>
            <a:r>
              <a:rPr lang="en-US" sz="2800" dirty="0" smtClean="0"/>
              <a:t>World Antibiotic </a:t>
            </a:r>
            <a:r>
              <a:rPr lang="en-US" sz="2800" dirty="0"/>
              <a:t>A</a:t>
            </a:r>
            <a:r>
              <a:rPr lang="en-US" sz="2800" dirty="0" smtClean="0"/>
              <a:t>wareness Week </a:t>
            </a:r>
          </a:p>
          <a:p>
            <a:r>
              <a:rPr lang="is-IS" sz="2800" u="sng" dirty="0" smtClean="0">
                <a:solidFill>
                  <a:srgbClr val="000090"/>
                </a:solidFill>
                <a:hlinkClick r:id="rId2"/>
              </a:rPr>
              <a:t>13-19 November 2017</a:t>
            </a:r>
            <a:endParaRPr lang="en-US" sz="2800" u="sng" dirty="0">
              <a:solidFill>
                <a:srgbClr val="00009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58683" y="0"/>
            <a:ext cx="7285317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FFFFFF"/>
                </a:solidFill>
              </a:rPr>
              <a:t>European Society of Endodontology</a:t>
            </a:r>
            <a:endParaRPr lang="en-US" sz="3400" b="1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0" y="1102519"/>
            <a:ext cx="914400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4200" b="1" dirty="0" smtClean="0"/>
              <a:t>ESE Antibiotic Awareness </a:t>
            </a:r>
            <a:r>
              <a:rPr lang="en-US" sz="4200" b="1" dirty="0"/>
              <a:t>C</a:t>
            </a:r>
            <a:r>
              <a:rPr lang="en-US" sz="4200" b="1" dirty="0" smtClean="0"/>
              <a:t>ampaign</a:t>
            </a:r>
            <a:endParaRPr lang="en-US" sz="4200" b="1" dirty="0"/>
          </a:p>
        </p:txBody>
      </p:sp>
    </p:spTree>
    <p:extLst>
      <p:ext uri="{BB962C8B-B14F-4D97-AF65-F5344CB8AC3E}">
        <p14:creationId xmlns:p14="http://schemas.microsoft.com/office/powerpoint/2010/main" val="1512742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2245" y="1327150"/>
            <a:ext cx="8711014" cy="2918483"/>
          </a:xfrm>
        </p:spPr>
        <p:txBody>
          <a:bodyPr>
            <a:normAutofit fontScale="325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0" dirty="0">
                <a:solidFill>
                  <a:schemeClr val="tx1"/>
                </a:solidFill>
              </a:rPr>
              <a:t>What is antibiotic resistance</a:t>
            </a:r>
            <a:r>
              <a:rPr lang="en-GB" sz="8000" dirty="0" smtClean="0">
                <a:solidFill>
                  <a:schemeClr val="tx1"/>
                </a:solidFill>
              </a:rPr>
              <a:t>?</a:t>
            </a:r>
          </a:p>
          <a:p>
            <a:pPr algn="just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8000" dirty="0" smtClean="0">
              <a:solidFill>
                <a:schemeClr val="tx1"/>
              </a:solidFill>
            </a:endParaRP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7200" dirty="0" smtClean="0"/>
              <a:t>when </a:t>
            </a:r>
            <a:r>
              <a:rPr lang="en-GB" sz="7200" dirty="0"/>
              <a:t>bacteria adapt and develop </a:t>
            </a:r>
            <a:r>
              <a:rPr lang="en-GB" sz="7200" dirty="0" smtClean="0"/>
              <a:t>a way </a:t>
            </a:r>
            <a:r>
              <a:rPr lang="en-GB" sz="7200" dirty="0"/>
              <a:t>to protect themselves from being killed by </a:t>
            </a:r>
            <a:r>
              <a:rPr lang="en-GB" sz="7200" dirty="0" smtClean="0"/>
              <a:t>antibiotics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7200" dirty="0"/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7200" dirty="0"/>
              <a:t>bacteria are more likely to develop resistance when antibiotics are overused or not used as prescribed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4000" dirty="0" smtClean="0">
              <a:solidFill>
                <a:srgbClr val="751E5F"/>
              </a:solidFill>
            </a:endParaRPr>
          </a:p>
          <a:p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43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2821870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9600" dirty="0">
                <a:solidFill>
                  <a:srgbClr val="000000"/>
                </a:solidFill>
              </a:rPr>
              <a:t>Why is it a problem</a:t>
            </a:r>
            <a:r>
              <a:rPr lang="en-GB" sz="9600" dirty="0" smtClean="0">
                <a:solidFill>
                  <a:srgbClr val="000000"/>
                </a:solidFill>
              </a:rPr>
              <a:t>?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9600" dirty="0">
              <a:solidFill>
                <a:srgbClr val="000000"/>
              </a:solidFill>
            </a:endParaRP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8000" dirty="0"/>
              <a:t>infections caused by antibiotic resistant bacteria are more difficult to treat leading to increased levels of disease and death and longer hospital </a:t>
            </a:r>
            <a:r>
              <a:rPr lang="en-GB" sz="8000" dirty="0" smtClean="0"/>
              <a:t>stays</a:t>
            </a: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/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8000" dirty="0"/>
              <a:t>s</a:t>
            </a:r>
            <a:r>
              <a:rPr lang="en-GB" sz="8000" dirty="0" smtClean="0"/>
              <a:t>urgical operations and </a:t>
            </a:r>
            <a:r>
              <a:rPr lang="en-GB" sz="8000" dirty="0"/>
              <a:t>treatments like chemotherapy all require antibiotics to be successful; if our antibiotics do not work these procedures will become impossible without risk of infection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8000" dirty="0">
              <a:solidFill>
                <a:srgbClr val="751E5F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77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2821870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9600" dirty="0">
                <a:solidFill>
                  <a:srgbClr val="000000"/>
                </a:solidFill>
              </a:rPr>
              <a:t>Why is it a problem</a:t>
            </a:r>
            <a:r>
              <a:rPr lang="en-GB" sz="9600" dirty="0" smtClean="0">
                <a:solidFill>
                  <a:srgbClr val="000000"/>
                </a:solidFill>
              </a:rPr>
              <a:t>?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9600" dirty="0">
              <a:solidFill>
                <a:srgbClr val="000000"/>
              </a:solidFill>
            </a:endParaRP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8000" dirty="0"/>
              <a:t>m</a:t>
            </a:r>
            <a:r>
              <a:rPr lang="en-GB" sz="8000" dirty="0" smtClean="0"/>
              <a:t>isuse of antibiotics and the side-effects they produce add to the financial burden of health care systems and society in general;</a:t>
            </a: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endParaRPr lang="en-GB" sz="8000" dirty="0"/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8000" dirty="0"/>
              <a:t>u</a:t>
            </a:r>
            <a:r>
              <a:rPr lang="en-GB" sz="8000" dirty="0" smtClean="0"/>
              <a:t>nwanted s</a:t>
            </a:r>
            <a:r>
              <a:rPr lang="en-GB" sz="8000" dirty="0" smtClean="0"/>
              <a:t>ide-effects such as anaphylactic reactions, gastro-intestinal problems etc. will impact on the well-being of patients;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75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2351868"/>
          </a:xfrm>
        </p:spPr>
        <p:txBody>
          <a:bodyPr>
            <a:normAutofit fontScale="5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4400" dirty="0">
                <a:solidFill>
                  <a:srgbClr val="000000"/>
                </a:solidFill>
              </a:rPr>
              <a:t>Why is it a problem</a:t>
            </a:r>
            <a:r>
              <a:rPr lang="en-GB" sz="4400" dirty="0" smtClean="0">
                <a:solidFill>
                  <a:srgbClr val="000000"/>
                </a:solidFill>
              </a:rPr>
              <a:t>?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9600" dirty="0">
              <a:solidFill>
                <a:srgbClr val="000000"/>
              </a:solidFill>
            </a:endParaRP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3600" dirty="0"/>
              <a:t>antibiotic prescribing for common </a:t>
            </a:r>
            <a:r>
              <a:rPr lang="en-GB" sz="3600" dirty="0" smtClean="0"/>
              <a:t>dental/medical </a:t>
            </a:r>
            <a:r>
              <a:rPr lang="en-GB" sz="3600" dirty="0"/>
              <a:t>problems increases patient expectations for antibiotics, leading to a vicious cycle of increased prescribing in order to meet expectations</a:t>
            </a:r>
            <a:r>
              <a:rPr lang="en-GB" sz="3600" dirty="0"/>
              <a:t> </a:t>
            </a:r>
            <a:endParaRPr lang="en-GB" sz="3600" dirty="0" smtClean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533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1828213"/>
          </a:xfrm>
        </p:spPr>
        <p:txBody>
          <a:bodyPr>
            <a:normAutofit fontScale="325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7400" dirty="0">
                <a:solidFill>
                  <a:srgbClr val="000000"/>
                </a:solidFill>
              </a:rPr>
              <a:t>What can </a:t>
            </a:r>
            <a:r>
              <a:rPr lang="en-GB" sz="7400" dirty="0" smtClean="0">
                <a:solidFill>
                  <a:srgbClr val="000000"/>
                </a:solidFill>
              </a:rPr>
              <a:t>you do?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11500" dirty="0">
              <a:solidFill>
                <a:srgbClr val="000000"/>
              </a:solidFill>
            </a:endParaRPr>
          </a:p>
          <a:p>
            <a:pPr marL="571500" indent="-30162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buFont typeface="Arial" pitchFamily="34" charset="0"/>
              <a:buChar char="•"/>
              <a:defRPr/>
            </a:pPr>
            <a:r>
              <a:rPr lang="en-GB" sz="5900" dirty="0" smtClean="0"/>
              <a:t>pledge </a:t>
            </a:r>
            <a:r>
              <a:rPr lang="en-GB" sz="5900" dirty="0"/>
              <a:t>to </a:t>
            </a:r>
            <a:r>
              <a:rPr lang="en-GB" sz="5900" dirty="0" smtClean="0"/>
              <a:t>reduce the unnecessary use of antibiotics in Endodontics that </a:t>
            </a:r>
            <a:r>
              <a:rPr lang="en-GB" sz="5900" dirty="0"/>
              <a:t>can help prevent the development and spread of antibiotic </a:t>
            </a:r>
            <a:r>
              <a:rPr lang="en-GB" sz="5900" dirty="0" smtClean="0"/>
              <a:t>resistance and improve patient outcomes</a:t>
            </a:r>
            <a:endParaRPr lang="en-GB" sz="5900" dirty="0"/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4800" dirty="0">
              <a:solidFill>
                <a:srgbClr val="751E5F"/>
              </a:solidFill>
            </a:endParaRPr>
          </a:p>
          <a:p>
            <a:endParaRPr lang="en-US" sz="2800" dirty="0"/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8000" dirty="0">
              <a:solidFill>
                <a:srgbClr val="751E5F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49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9600" dirty="0">
                <a:solidFill>
                  <a:srgbClr val="000000"/>
                </a:solidFill>
              </a:rPr>
              <a:t>What </a:t>
            </a:r>
            <a:r>
              <a:rPr lang="en-GB" sz="9600" dirty="0" smtClean="0">
                <a:solidFill>
                  <a:srgbClr val="000000"/>
                </a:solidFill>
              </a:rPr>
              <a:t>the ESE is doing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115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>
                <a:solidFill>
                  <a:srgbClr val="000090"/>
                </a:solidFill>
              </a:rPr>
              <a:t>Developing and coordinating an antibiotic awareness campaign to help prevent the development and spread of antibiotic resistance by: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 smtClean="0">
              <a:solidFill>
                <a:srgbClr val="000090"/>
              </a:solidFill>
            </a:endParaRPr>
          </a:p>
          <a:p>
            <a:pPr marL="628650" indent="-358775" algn="l" defTabSz="2086204">
              <a:lnSpc>
                <a:spcPct val="120000"/>
              </a:lnSpc>
              <a:spcBef>
                <a:spcPts val="600"/>
              </a:spcBef>
              <a:buClr>
                <a:srgbClr val="C0162A"/>
              </a:buClr>
              <a:buFont typeface="+mj-lt"/>
              <a:buAutoNum type="arabicPeriod"/>
              <a:defRPr/>
            </a:pPr>
            <a:r>
              <a:rPr lang="en-GB" sz="8000" dirty="0"/>
              <a:t>Working with full member national societies of the ESE to </a:t>
            </a:r>
            <a:r>
              <a:rPr lang="en-GB" sz="8000" dirty="0" smtClean="0"/>
              <a:t>develop local campaigns </a:t>
            </a:r>
            <a:r>
              <a:rPr lang="en-GB" sz="8000" dirty="0" smtClean="0"/>
              <a:t>to promote </a:t>
            </a:r>
            <a:r>
              <a:rPr lang="en-GB" sz="8000" dirty="0"/>
              <a:t>the appropriate use of </a:t>
            </a:r>
            <a:r>
              <a:rPr lang="en-GB" sz="8000" dirty="0" smtClean="0"/>
              <a:t>antibiotics in Endodontics by </a:t>
            </a:r>
            <a:r>
              <a:rPr lang="en-GB" sz="8000" dirty="0" smtClean="0"/>
              <a:t>members of the dental profession, </a:t>
            </a:r>
            <a:r>
              <a:rPr lang="en-GB" sz="8000" dirty="0" smtClean="0"/>
              <a:t>and to inform </a:t>
            </a:r>
            <a:r>
              <a:rPr lang="en-GB" sz="8000" dirty="0" smtClean="0"/>
              <a:t>other national dental organisations, the public </a:t>
            </a:r>
            <a:r>
              <a:rPr lang="en-GB" sz="8000" dirty="0" smtClean="0"/>
              <a:t>and </a:t>
            </a:r>
            <a:r>
              <a:rPr lang="en-GB" sz="8000" dirty="0" smtClean="0"/>
              <a:t>media</a:t>
            </a:r>
            <a:r>
              <a:rPr lang="en-GB" sz="8000" dirty="0" smtClean="0"/>
              <a:t>;</a:t>
            </a:r>
            <a:endParaRPr lang="en-GB" sz="8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256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9413" y="1378457"/>
            <a:ext cx="8608384" cy="3106806"/>
          </a:xfrm>
        </p:spPr>
        <p:txBody>
          <a:bodyPr>
            <a:normAutofit fontScale="25000" lnSpcReduction="20000"/>
          </a:bodyPr>
          <a:lstStyle/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9600" dirty="0">
                <a:solidFill>
                  <a:srgbClr val="000000"/>
                </a:solidFill>
              </a:rPr>
              <a:t>What </a:t>
            </a:r>
            <a:r>
              <a:rPr lang="en-GB" sz="9600" dirty="0" smtClean="0">
                <a:solidFill>
                  <a:srgbClr val="000000"/>
                </a:solidFill>
              </a:rPr>
              <a:t>the ESE is doing</a:t>
            </a:r>
          </a:p>
          <a:p>
            <a:pPr algn="just" defTabSz="2086204" fontAlgn="auto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GB" sz="11500" dirty="0" smtClean="0">
              <a:solidFill>
                <a:srgbClr val="000000"/>
              </a:solidFill>
            </a:endParaRP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r>
              <a:rPr lang="en-GB" sz="8000" dirty="0" smtClean="0">
                <a:solidFill>
                  <a:srgbClr val="000090"/>
                </a:solidFill>
              </a:rPr>
              <a:t>Developing and coordinating an antibiotic awareness campaign to help prevent the development and spread of antibiotic resistance by:</a:t>
            </a:r>
          </a:p>
          <a:p>
            <a:pPr marL="269875" algn="l" defTabSz="2086204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162A"/>
              </a:buClr>
              <a:defRPr/>
            </a:pPr>
            <a:endParaRPr lang="en-GB" sz="8000" dirty="0" smtClean="0">
              <a:solidFill>
                <a:srgbClr val="000090"/>
              </a:solidFill>
            </a:endParaRPr>
          </a:p>
          <a:p>
            <a:pPr marL="628650" indent="-358775" algn="l" defTabSz="2086204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0162A"/>
              </a:buClr>
              <a:buFont typeface="+mj-lt"/>
              <a:buAutoNum type="arabicPeriod" startAt="2"/>
              <a:defRPr/>
            </a:pPr>
            <a:r>
              <a:rPr lang="en-GB" sz="8000" dirty="0" smtClean="0"/>
              <a:t>Working with dental schools in countries affiliated to the ESE to promote the education of undergraduate and postgraduate students in the correct use of systemic </a:t>
            </a:r>
            <a:r>
              <a:rPr lang="en-GB" sz="8000" dirty="0"/>
              <a:t>and </a:t>
            </a:r>
            <a:r>
              <a:rPr lang="en-GB" sz="8000" dirty="0" smtClean="0"/>
              <a:t>local </a:t>
            </a:r>
            <a:r>
              <a:rPr lang="en-GB" sz="8000" dirty="0" smtClean="0"/>
              <a:t>antibiotics </a:t>
            </a:r>
            <a:r>
              <a:rPr lang="en-GB" sz="8000" dirty="0" smtClean="0"/>
              <a:t>in </a:t>
            </a:r>
            <a:r>
              <a:rPr lang="en-GB" sz="8000" dirty="0" smtClean="0"/>
              <a:t>Endodontics and thus avoid their future misuse;</a:t>
            </a:r>
            <a:endParaRPr lang="en-GB" sz="8000" dirty="0" smtClean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85890" y="-13978"/>
            <a:ext cx="725811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chemeClr val="bg1"/>
                </a:solidFill>
              </a:rPr>
              <a:t>Antibiotic awareness campaign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5263"/>
            <a:ext cx="9144000" cy="671465"/>
          </a:xfrm>
          <a:prstGeom prst="rect">
            <a:avLst/>
          </a:prstGeom>
          <a:solidFill>
            <a:srgbClr val="C016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208620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1" dirty="0" smtClean="0">
                <a:latin typeface="Cambria"/>
                <a:cs typeface="Cambria"/>
              </a:rPr>
              <a:t>PROTECT PATIENTS AGAINST UNNECESSARY  ANTIBIOTICS</a:t>
            </a:r>
            <a:endParaRPr lang="en-GB" sz="2300" b="1" u="sng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" y="4485263"/>
            <a:ext cx="868955" cy="6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912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S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ESE template.potx</Template>
  <TotalTime>458</TotalTime>
  <Words>974</Words>
  <Application>Microsoft Macintosh PowerPoint</Application>
  <PresentationFormat>On-screen Show (16:9)</PresentationFormat>
  <Paragraphs>132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ESE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Cardiff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Dummer</dc:creator>
  <cp:lastModifiedBy>Paul Dummer</cp:lastModifiedBy>
  <cp:revision>33</cp:revision>
  <dcterms:created xsi:type="dcterms:W3CDTF">2017-11-07T09:11:29Z</dcterms:created>
  <dcterms:modified xsi:type="dcterms:W3CDTF">2017-11-09T12:20:54Z</dcterms:modified>
</cp:coreProperties>
</file>